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36"/>
  </p:notesMasterIdLst>
  <p:handoutMasterIdLst>
    <p:handoutMasterId r:id="rId37"/>
  </p:handout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6794500" cy="9931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C0C0C0"/>
    <a:srgbClr val="E56B20"/>
    <a:srgbClr val="0B2A51"/>
    <a:srgbClr val="001D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-15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568" tIns="47784" rIns="95568" bIns="47784" numCol="1" anchor="t" anchorCtr="0" compatLnSpc="1">
            <a:prstTxWarp prst="textNoShape">
              <a:avLst/>
            </a:prstTxWarp>
          </a:bodyPr>
          <a:lstStyle>
            <a:lvl1pPr defTabSz="955675">
              <a:defRPr sz="1200"/>
            </a:lvl1pPr>
          </a:lstStyle>
          <a:p>
            <a:endParaRPr lang="de-DE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4812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568" tIns="47784" rIns="95568" bIns="4778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200"/>
            </a:lvl1pPr>
          </a:lstStyle>
          <a:p>
            <a:endParaRPr lang="de-DE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610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568" tIns="47784" rIns="95568" bIns="47784" numCol="1" anchor="b" anchorCtr="0" compatLnSpc="1">
            <a:prstTxWarp prst="textNoShape">
              <a:avLst/>
            </a:prstTxWarp>
          </a:bodyPr>
          <a:lstStyle>
            <a:lvl1pPr defTabSz="955675">
              <a:defRPr sz="1200"/>
            </a:lvl1pPr>
          </a:lstStyle>
          <a:p>
            <a:endParaRPr lang="de-DE" dirty="0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36100"/>
            <a:ext cx="2944812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568" tIns="47784" rIns="95568" bIns="4778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200"/>
            </a:lvl1pPr>
          </a:lstStyle>
          <a:p>
            <a:fld id="{7165BAD2-FBD1-4948-9A97-645BCF297407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0865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568" tIns="47784" rIns="95568" bIns="47784" numCol="1" anchor="t" anchorCtr="0" compatLnSpc="1">
            <a:prstTxWarp prst="textNoShape">
              <a:avLst/>
            </a:prstTxWarp>
          </a:bodyPr>
          <a:lstStyle>
            <a:lvl1pPr defTabSz="955675">
              <a:defRPr sz="1200"/>
            </a:lvl1pPr>
          </a:lstStyle>
          <a:p>
            <a:endParaRPr lang="de-DE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568" tIns="47784" rIns="95568" bIns="4778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200"/>
            </a:lvl1pPr>
          </a:lstStyle>
          <a:p>
            <a:endParaRPr lang="de-DE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6125"/>
            <a:ext cx="4964112" cy="3722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1575" cy="446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568" tIns="47784" rIns="95568" bIns="477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610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568" tIns="47784" rIns="95568" bIns="47784" numCol="1" anchor="b" anchorCtr="0" compatLnSpc="1">
            <a:prstTxWarp prst="textNoShape">
              <a:avLst/>
            </a:prstTxWarp>
          </a:bodyPr>
          <a:lstStyle>
            <a:lvl1pPr defTabSz="955675">
              <a:defRPr sz="1200"/>
            </a:lvl1pPr>
          </a:lstStyle>
          <a:p>
            <a:endParaRPr lang="de-DE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6100"/>
            <a:ext cx="2944812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568" tIns="47784" rIns="95568" bIns="4778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200"/>
            </a:lvl1pPr>
          </a:lstStyle>
          <a:p>
            <a:fld id="{432C1AA4-4D4E-4745-B865-4F07A4192DFD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96790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6CDA42B-F75B-D841-9176-65C304ACF40B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676EDC1-3E92-AB46-9483-99DE2E8B4A17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8062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A87E341-5043-9647-BC9B-C78E3C826EC5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63B8427-D78E-144E-B709-EC41BD6D5CC8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271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0071CF-64F0-CD43-BE30-196128B80FA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90C36E-03E9-F64D-84CE-72CB0AB1432F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0229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FEF8E7E-5140-CA42-86E2-479463EF3777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C32A450-B2F7-2642-AED8-8B0284593E57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204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EBB35D5-840D-DF44-83F1-5E2854DF6603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7E3A4CC-B81D-444E-91AB-F4791DB635DD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0234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0CA59C-4085-2349-ADB7-F801A1857A35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1627467-6240-4544-8037-ED2CDCA84083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4256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F21C083-49CF-894E-B01D-35AB2BEB5C06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6502669-50D2-4A4E-9B85-B3239348316F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3210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9974E81-C703-7548-8BAB-784BED9ED16F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3BD1B47-416F-CB42-91F3-10135DA278C5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5370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5BF5976-C28B-0D42-B93A-510C739613BF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F2AFDA-C40B-8B4E-955C-1CD38A27FDD0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3985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08D248E-C9DF-2845-B3C0-E804AB5A9D54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8B7B0E-84B0-4343-91C9-830916AAA90D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4931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CE67BC-2AC1-1D4F-A191-BC144FB56D18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1190DEF-0B62-1C48-B718-F59143E884D4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3110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das Titelformat zu bearbeiten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29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43800" y="64008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CC6F707D-65F7-194F-957A-BD8F6401E5E8}" type="slidenum">
              <a:rPr lang="de-DE"/>
              <a:pPr/>
              <a:t>‹Nr.›</a:t>
            </a:fld>
            <a:endParaRPr lang="de-DE" dirty="0"/>
          </a:p>
        </p:txBody>
      </p:sp>
      <p:pic>
        <p:nvPicPr>
          <p:cNvPr id="82951" name="Picture 7" descr="Identkaestchen_wl_rgb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13" y="6326188"/>
            <a:ext cx="1512887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219700" y="64008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chemeClr val="bg1"/>
                </a:solidFill>
                <a:latin typeface="Arial" charset="0"/>
              </a:defRPr>
            </a:lvl1pPr>
          </a:lstStyle>
          <a:p>
            <a:fld id="{A0F253DC-EB34-5245-A6A8-CCFC185BD13B}" type="slidenum">
              <a:rPr lang="de-DE"/>
              <a:pPr/>
              <a:t>‹Nr.›</a:t>
            </a:fld>
            <a:endParaRPr lang="de-DE" dirty="0"/>
          </a:p>
        </p:txBody>
      </p:sp>
      <p:pic>
        <p:nvPicPr>
          <p:cNvPr id="82952" name="Picture 8" descr="Ressourcenuniversitaet_ppt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6426200"/>
            <a:ext cx="3600450" cy="31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hf sldNum="0" hd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hyperlink" Target="Prozess%20Hierarchie%20Diagramm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87824" y="6262514"/>
            <a:ext cx="4319959" cy="550862"/>
          </a:xfrm>
          <a:solidFill>
            <a:schemeClr val="bg1"/>
          </a:solidFill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de-DE" sz="1200" dirty="0">
                <a:solidFill>
                  <a:schemeClr val="bg2"/>
                </a:solidFill>
                <a:latin typeface="Futura Bk BT" charset="0"/>
              </a:rPr>
              <a:t>TU Bergakademie Freiberg  I  Akademiestraße 6  I  09596 Freiberg</a:t>
            </a:r>
          </a:p>
          <a:p>
            <a:pPr algn="r" eaLnBrk="1" hangingPunct="1">
              <a:lnSpc>
                <a:spcPct val="90000"/>
              </a:lnSpc>
            </a:pPr>
            <a:r>
              <a:rPr lang="de-DE" sz="1200" dirty="0">
                <a:solidFill>
                  <a:schemeClr val="bg2"/>
                </a:solidFill>
                <a:latin typeface="Futura Bk BT" charset="0"/>
              </a:rPr>
              <a:t>Tel. 0 37 31/39-0 I  Fax 0 37 31/39-0 I  I  www.tu-freiberg.de</a:t>
            </a:r>
          </a:p>
          <a:p>
            <a:pPr algn="r" eaLnBrk="1" hangingPunct="1">
              <a:lnSpc>
                <a:spcPct val="90000"/>
              </a:lnSpc>
            </a:pPr>
            <a:endParaRPr lang="de-DE" sz="1200" dirty="0">
              <a:solidFill>
                <a:schemeClr val="bg2"/>
              </a:solidFill>
              <a:latin typeface="FuturaMediumBT" charset="0"/>
            </a:endParaRPr>
          </a:p>
        </p:txBody>
      </p:sp>
      <p:sp>
        <p:nvSpPr>
          <p:cNvPr id="2051" name="Text Box 6"/>
          <p:cNvSpPr txBox="1">
            <a:spLocks noChangeArrowheads="1"/>
          </p:cNvSpPr>
          <p:nvPr/>
        </p:nvSpPr>
        <p:spPr bwMode="auto">
          <a:xfrm>
            <a:off x="1258888" y="836613"/>
            <a:ext cx="5834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dirty="0">
                <a:solidFill>
                  <a:schemeClr val="bg2"/>
                </a:solidFill>
                <a:latin typeface="FuturaMediumBT" charset="0"/>
              </a:rPr>
              <a:t>Institutsname</a:t>
            </a:r>
          </a:p>
        </p:txBody>
      </p:sp>
      <p:sp>
        <p:nvSpPr>
          <p:cNvPr id="2052" name="Text Box 7"/>
          <p:cNvSpPr txBox="1">
            <a:spLocks noChangeArrowheads="1"/>
          </p:cNvSpPr>
          <p:nvPr/>
        </p:nvSpPr>
        <p:spPr bwMode="auto">
          <a:xfrm>
            <a:off x="1311275" y="2224088"/>
            <a:ext cx="60690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de-DE" dirty="0"/>
          </a:p>
        </p:txBody>
      </p:sp>
      <p:pic>
        <p:nvPicPr>
          <p:cNvPr id="2053" name="Picture 10" descr="Identkaestchen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6229747"/>
            <a:ext cx="1835696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14" descr="identbalken_1024p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115616" y="1628800"/>
            <a:ext cx="5616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Sebastian Gasch</a:t>
            </a:r>
          </a:p>
          <a:p>
            <a:r>
              <a:rPr lang="de-DE" sz="1800" dirty="0" smtClean="0"/>
              <a:t>Daniel Rzehak</a:t>
            </a:r>
          </a:p>
          <a:p>
            <a:r>
              <a:rPr lang="de-DE" sz="1800" dirty="0" smtClean="0"/>
              <a:t>Fei Wang</a:t>
            </a:r>
          </a:p>
          <a:p>
            <a:r>
              <a:rPr lang="de-DE" sz="1800" dirty="0" smtClean="0"/>
              <a:t>Christian Seidel</a:t>
            </a:r>
            <a:endParaRPr lang="de-DE" sz="1800" dirty="0"/>
          </a:p>
        </p:txBody>
      </p:sp>
      <p:sp>
        <p:nvSpPr>
          <p:cNvPr id="6" name="Textfeld 5"/>
          <p:cNvSpPr txBox="1"/>
          <p:nvPr/>
        </p:nvSpPr>
        <p:spPr>
          <a:xfrm>
            <a:off x="1138924" y="3388930"/>
            <a:ext cx="4369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dirty="0" smtClean="0">
                <a:latin typeface="Futura"/>
                <a:cs typeface="Futura"/>
              </a:rPr>
              <a:t>Projekt UniManager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160624" y="4109010"/>
            <a:ext cx="5283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Vorlesung Informationsysteme – Prof. Dr. Jasper</a:t>
            </a:r>
            <a:endParaRPr lang="de-DE" sz="2000" i="1" dirty="0"/>
          </a:p>
        </p:txBody>
      </p:sp>
    </p:spTree>
    <p:extLst>
      <p:ext uri="{BB962C8B-B14F-4D97-AF65-F5344CB8AC3E}">
        <p14:creationId xmlns:p14="http://schemas.microsoft.com/office/powerpoint/2010/main" val="447161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-2785231" y="129872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97468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PTD – Modul ändern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pic>
        <p:nvPicPr>
          <p:cNvPr id="5" name="Bild 4" descr="PTD Modul aender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6974722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4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3749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PTD – Modul erstellen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pic>
        <p:nvPicPr>
          <p:cNvPr id="4" name="Bild 3" descr="PTD Modul erstelle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87782"/>
            <a:ext cx="4608512" cy="685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41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4783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PTD – Studiengang erstellen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pic>
        <p:nvPicPr>
          <p:cNvPr id="4" name="Bild 3" descr="PTD SG erstelle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910"/>
            <a:ext cx="5184576" cy="734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95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55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Use Case Dekan/Fakultätsrat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84" y="1052736"/>
            <a:ext cx="6747368" cy="536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19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669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Use Case - Rektorat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00" y="1196751"/>
            <a:ext cx="5478000" cy="466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84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612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Use Case - Lehrender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00" y="1139183"/>
            <a:ext cx="6720000" cy="45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16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Use Case - Student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00" y="1196752"/>
            <a:ext cx="5646000" cy="48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41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Use Case - Lehrbeauftragter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268760"/>
            <a:ext cx="6696744" cy="446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0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626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Use Case - Studiendekan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24743"/>
            <a:ext cx="6912768" cy="481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10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Klassendiagramm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39552" y="1628800"/>
            <a:ext cx="74168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Entwurf der konkreten Architektur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Komponente als plattformunabhängiges, logisches System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Komponenten: in sich gekapselt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4 Schichten Architektur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Vorteil: Wiederverwendbarkeit &amp; Module sind ersetzbar &amp; bessere Wartung</a:t>
            </a:r>
          </a:p>
        </p:txBody>
      </p:sp>
    </p:spTree>
    <p:extLst>
      <p:ext uri="{BB962C8B-B14F-4D97-AF65-F5344CB8AC3E}">
        <p14:creationId xmlns:p14="http://schemas.microsoft.com/office/powerpoint/2010/main" val="4212281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B037C713-FCFF-AD49-B5DF-4C52C9A30852}" type="slidenum">
              <a:rPr lang="de-DE"/>
              <a:pPr/>
              <a:t>2</a:t>
            </a:fld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395536" y="1124744"/>
            <a:ext cx="368562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UniManager Alpha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Phasen: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Geschäftsanalyse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Konzeption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Design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Realisierung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Einführung &amp; Betrieb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Das Projekt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539552" y="476672"/>
            <a:ext cx="1794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Futura"/>
                <a:cs typeface="Futura"/>
              </a:rPr>
              <a:t>Gliederung:</a:t>
            </a:r>
            <a:endParaRPr lang="de-DE" dirty="0">
              <a:latin typeface="Futura"/>
              <a:cs typeface="Futur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4 Schichten Architektur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4"/>
            <a:ext cx="7992888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03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Klassendiagramm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265"/>
            <a:ext cx="9144000" cy="434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75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- Leistungsnachweis benoten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620688"/>
            <a:ext cx="9023429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5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– LN Anmeldung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20688"/>
            <a:ext cx="8937588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5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467544" y="260648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– Modul erstellen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98" y="692696"/>
            <a:ext cx="5268204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99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88640"/>
            <a:ext cx="5952386" cy="6264696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107504" y="116632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– Modul anzeigen und ändern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830844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– Noten einsehen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56792"/>
            <a:ext cx="763284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3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– Studiengang kreieren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284" y="783868"/>
            <a:ext cx="5627431" cy="5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2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– Studiengang editieren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20688"/>
            <a:ext cx="8539536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35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Charakter der Arbeitsphase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611560" y="1556792"/>
            <a:ext cx="75608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Voraussetzungen: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Dokumentiertes System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Zerlegung in Teilsysteme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Ziel: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Vollständiges, getestetes, dokumentiertes System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Gewählte Mittel/Plattform: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Skriptsprache PHP</a:t>
            </a:r>
          </a:p>
          <a:p>
            <a:pPr marL="342900" indent="-342900">
              <a:buFont typeface="Arial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896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3" name="Bild 2" descr="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0648"/>
            <a:ext cx="4824536" cy="12061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feld 3"/>
          <p:cNvSpPr txBox="1"/>
          <p:nvPr/>
        </p:nvSpPr>
        <p:spPr>
          <a:xfrm>
            <a:off x="395536" y="1700808"/>
            <a:ext cx="85689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System, welches grundlegende Aufgaben der Studiumsverwaltung übernimmt: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Erstellen von Studiengängen, Modulen, Modulaufstellungen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An- und Abmelden von Prüfungen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Vergabe von Noten auf Leistungsnachweisen und deren Einsicht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Erstellung von Prüfungs- und Studienordnungen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somit werden studentische Aufgaben automatisiert, aber: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auch Aufgaben der Studienorganisation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Keineswegs Vollständig, daher Alpha ... Keine Erstellung von Leistungsnachweisen, Registrierung bzw. Personenmanagement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53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Charakter der Arbeitsphase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60476" y="1196752"/>
            <a:ext cx="80648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Christian Seidel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Grundgerüst der </a:t>
            </a:r>
            <a:r>
              <a:rPr lang="de-DE" dirty="0" smtClean="0"/>
              <a:t>Systems</a:t>
            </a:r>
            <a:endParaRPr lang="de-DE" dirty="0" smtClean="0"/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VO</a:t>
            </a:r>
            <a:r>
              <a:rPr lang="de-DE" dirty="0" smtClean="0"/>
              <a:t>+PO (</a:t>
            </a:r>
            <a:r>
              <a:rPr lang="de-DE" dirty="0" smtClean="0"/>
              <a:t>Login/-out, </a:t>
            </a:r>
            <a:r>
              <a:rPr lang="de-DE" dirty="0" smtClean="0"/>
              <a:t>SG_Edit, MA_Compare, MA_create, LNA_show, </a:t>
            </a:r>
            <a:r>
              <a:rPr lang="de-DE" dirty="0" err="1" smtClean="0"/>
              <a:t>LN_Create</a:t>
            </a:r>
            <a:r>
              <a:rPr lang="de-DE" dirty="0" smtClean="0"/>
              <a:t>, </a:t>
            </a:r>
            <a:r>
              <a:rPr lang="de-DE" dirty="0" err="1" smtClean="0"/>
              <a:t>MA_edit</a:t>
            </a:r>
            <a:r>
              <a:rPr lang="de-DE" dirty="0" smtClean="0"/>
              <a:t>, </a:t>
            </a:r>
            <a:r>
              <a:rPr lang="de-DE" dirty="0" err="1" smtClean="0"/>
              <a:t>POSO_edit</a:t>
            </a:r>
            <a:r>
              <a:rPr lang="de-DE" dirty="0" smtClean="0"/>
              <a:t>)</a:t>
            </a:r>
            <a:endParaRPr lang="de-DE" dirty="0" smtClean="0"/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Verwaltung </a:t>
            </a:r>
            <a:r>
              <a:rPr lang="de-DE" dirty="0" smtClean="0"/>
              <a:t>des GIT-</a:t>
            </a:r>
            <a:r>
              <a:rPr lang="de-DE" dirty="0" smtClean="0"/>
              <a:t>Repository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Teile </a:t>
            </a:r>
            <a:r>
              <a:rPr lang="de-DE" dirty="0" err="1" smtClean="0"/>
              <a:t>Person_Management</a:t>
            </a:r>
            <a:r>
              <a:rPr lang="de-DE" dirty="0" smtClean="0"/>
              <a:t> und </a:t>
            </a:r>
            <a:r>
              <a:rPr lang="de-DE" dirty="0" err="1" smtClean="0"/>
              <a:t>LN_Management</a:t>
            </a:r>
            <a:endParaRPr lang="de-DE" dirty="0" smtClean="0"/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Zu VO gehörige Oberflächentemplates</a:t>
            </a:r>
          </a:p>
          <a:p>
            <a:pPr lvl="1">
              <a:buClr>
                <a:schemeClr val="accent6"/>
              </a:buClr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Fei Wang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Aktualisierte Dokumentation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err="1" smtClean="0"/>
              <a:t>POSO_Edit</a:t>
            </a:r>
            <a:r>
              <a:rPr lang="de-DE" dirty="0" smtClean="0"/>
              <a:t> (versuch der PO und VO)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35993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Charakter der Arbeitsphase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39552" y="1052736"/>
            <a:ext cx="82089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/>
              <a:t>Daniel Rzehak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/>
              <a:t>SG_Managment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/>
              <a:t>Modul_Management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err="1" smtClean="0"/>
              <a:t>Modulangebot_Managment</a:t>
            </a:r>
            <a:endParaRPr lang="de-DE" dirty="0" smtClean="0"/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Teile von LN und </a:t>
            </a:r>
            <a:r>
              <a:rPr lang="de-DE" dirty="0" err="1" smtClean="0"/>
              <a:t>Person_Management</a:t>
            </a:r>
            <a:endParaRPr lang="de-DE" dirty="0"/>
          </a:p>
          <a:p>
            <a:pPr lvl="1">
              <a:buClr>
                <a:schemeClr val="accent6"/>
              </a:buClr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Sebastian Gasch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Anfänge der PO </a:t>
            </a:r>
            <a:r>
              <a:rPr lang="de-DE" dirty="0" smtClean="0"/>
              <a:t>(POSO_edit, SG_edit, MA_edit, MA_create, Modul_IE, LN_edit)</a:t>
            </a:r>
            <a:endParaRPr lang="de-DE" dirty="0"/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Datenbankstruktur</a:t>
            </a:r>
            <a:endParaRPr lang="de-DE" dirty="0" smtClean="0"/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VO-Modul-</a:t>
            </a:r>
            <a:r>
              <a:rPr lang="de-DE" dirty="0" smtClean="0"/>
              <a:t>IE </a:t>
            </a:r>
            <a:endParaRPr lang="de-DE" dirty="0" smtClean="0"/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Oberflächentemplates des VO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421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Einführung und Betrieb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467544" y="1124744"/>
            <a:ext cx="82809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Werkabnahme und Übernahme des Systems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Installation und Inbetriebnahme des Testsystems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Prüfung der Abnahmekriterien und der Testprotokolle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Pilotbetrieb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Prüfung Stabilität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Kritik und Empfehlungen durch Pilot-Anwender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Prüfung Performance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Erprobung von Abläufen und Organisation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Offizielle Abnahme des Systems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Abnahmebescheinigung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Prüfung der Abnahmekriterien und Testprotokolle nach dem Pilotbetrieb</a:t>
            </a:r>
          </a:p>
        </p:txBody>
      </p:sp>
    </p:spTree>
    <p:extLst>
      <p:ext uri="{BB962C8B-B14F-4D97-AF65-F5344CB8AC3E}">
        <p14:creationId xmlns:p14="http://schemas.microsoft.com/office/powerpoint/2010/main" val="2609398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95536" y="548680"/>
            <a:ext cx="83529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Roll Out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alle Teile des Systems arbeiten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Handbücher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Installation und Inbetriebnahme des Systems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Training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gleichzeitig mit Roll Out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Schulung der Anwender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Anmerkungen der Anwender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Mögliche Systemverbesserung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Going Live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System geht in Betrieb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Abnahmebescheinigung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9717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11560" y="404664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Das Projekt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1214437"/>
            <a:ext cx="71151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48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23528" y="1074217"/>
            <a:ext cx="8212505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Klärung der Struktur der Universität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Absteckung des Umfangs des Projektes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Bewertung der Wirtschaftlichkeit nicht nötig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Machbarkeit prüfen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Kontext-Diagramme (IT)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Zusätzliche Dokumentation zu benannten Objekten notwendig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97468"/>
            <a:ext cx="2956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Geschäftsanalyse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716164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6281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Geschäftsanalyse – Kontextdiagramm</a:t>
            </a:r>
          </a:p>
        </p:txBody>
      </p:sp>
      <p:pic>
        <p:nvPicPr>
          <p:cNvPr id="4" name="Bild 3" descr="Kontextdiagram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48680"/>
            <a:ext cx="7980092" cy="591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7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96024" y="97468"/>
            <a:ext cx="8148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Geschäftsanalyse – Prozess Hierarchie Diagramm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pic>
        <p:nvPicPr>
          <p:cNvPr id="4" name="Bild 3" descr="Prozess Hierarchie Diagram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692696"/>
            <a:ext cx="9649072" cy="4824536"/>
          </a:xfrm>
          <a:prstGeom prst="rect">
            <a:avLst/>
          </a:prstGeom>
        </p:spPr>
      </p:pic>
      <p:sp>
        <p:nvSpPr>
          <p:cNvPr id="6" name="Textfeld 5">
            <a:hlinkClick r:id="rId3" action="ppaction://hlinkfile"/>
          </p:cNvPr>
          <p:cNvSpPr txBox="1"/>
          <p:nvPr/>
        </p:nvSpPr>
        <p:spPr>
          <a:xfrm>
            <a:off x="1619672" y="5445224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Prozess Hierarchie Diagramm.pdf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9475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83569" y="1844824"/>
            <a:ext cx="82809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definiertes IT-Projekt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Ziele: Anforderung der Organisation beschreiben und an das zu realisierende System transformieren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Ergebnisse: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Fachliches Konzept:</a:t>
            </a:r>
          </a:p>
          <a:p>
            <a:pPr marL="1257300" lvl="2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Prozesskettendiagramme</a:t>
            </a:r>
          </a:p>
          <a:p>
            <a:pPr marL="1257300" lvl="2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Use-Case Diagramme</a:t>
            </a:r>
          </a:p>
          <a:p>
            <a:pPr marL="1257300" lvl="2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Business-Objekt Modell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IT-Lösung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Leistungsumfang und Abnahmekriterien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97468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Konzeption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95536" y="1124744"/>
            <a:ext cx="4932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Charakterisierung der Arbeitsphase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426216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3958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PTD -- Angebotsplanung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pic>
        <p:nvPicPr>
          <p:cNvPr id="5" name="Bild 4" descr="PTD Angebotsplanu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16631"/>
            <a:ext cx="3456384" cy="729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15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5840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PTD – Leistungsnachweis erbringen 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pic>
        <p:nvPicPr>
          <p:cNvPr id="4" name="Bild 3" descr="PTD Leistungsnachweis erbringe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76672"/>
            <a:ext cx="6840760" cy="681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08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A Freiberg">
  <a:themeElements>
    <a:clrScheme name="BA Freiberg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A Freiberg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BA Freiberg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 Freiberg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 Freiber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 Freiberg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 Freiber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 Freiber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 Freiber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 Freiberg</Template>
  <TotalTime>0</TotalTime>
  <Words>559</Words>
  <Application>Microsoft Macintosh PowerPoint</Application>
  <PresentationFormat>Bildschirmpräsentation (4:3)</PresentationFormat>
  <Paragraphs>170</Paragraphs>
  <Slides>34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5" baseType="lpstr">
      <vt:lpstr>BA Freiberg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2dproject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2dproject</dc:creator>
  <cp:lastModifiedBy>f p</cp:lastModifiedBy>
  <cp:revision>42</cp:revision>
  <dcterms:created xsi:type="dcterms:W3CDTF">2005-09-28T10:43:35Z</dcterms:created>
  <dcterms:modified xsi:type="dcterms:W3CDTF">2012-01-24T21:07:30Z</dcterms:modified>
</cp:coreProperties>
</file>